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65760"/>
            <a:ext cx="10668000" cy="426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500"/>
              </a:lnSpc>
            </a:pPr>
            <a:r>
              <a:rPr sz="2400" b="1" i="0">
                <a:solidFill>
                  <a:srgbClr val="1E3A5F"/>
                </a:solidFill>
                <a:latin typeface="Arial"/>
              </a:rPr>
              <a:t>H2 2026: Key Strategic Milestones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71500" y="1158240"/>
            <a:ext cx="3474720" cy="4853940"/>
          </a:xfrm>
          <a:prstGeom prst="roundRect">
            <a:avLst>
              <a:gd name="adj" fmla="val 6578"/>
            </a:avLst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55420" y="1280160"/>
            <a:ext cx="1706880" cy="1706880"/>
          </a:xfrm>
          <a:prstGeom prst="ellipse">
            <a:avLst/>
          </a:prstGeom>
          <a:solidFill>
            <a:srgbClr val="FFFFFF"/>
          </a:solidFill>
          <a:ln w="15240">
            <a:solidFill>
              <a:srgbClr val="5B7F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446473" y="1381301"/>
            <a:ext cx="731034" cy="1607782"/>
          </a:xfrm>
          <a:custGeom>
            <a:avLst/>
            <a:gdLst/>
            <a:ahLst/>
            <a:cxnLst/>
            <a:rect l="l" t="t" r="r" b="b"/>
            <a:pathLst>
              <a:path w="731034" h="1607782">
                <a:moveTo>
                  <a:pt x="296727" y="0"/>
                </a:moveTo>
                <a:lnTo>
                  <a:pt x="341844" y="27919"/>
                </a:lnTo>
                <a:lnTo>
                  <a:pt x="385172" y="58540"/>
                </a:lnTo>
                <a:lnTo>
                  <a:pt x="426550" y="91750"/>
                </a:lnTo>
                <a:lnTo>
                  <a:pt x="465823" y="127423"/>
                </a:lnTo>
                <a:lnTo>
                  <a:pt x="502845" y="165427"/>
                </a:lnTo>
                <a:lnTo>
                  <a:pt x="537478" y="205621"/>
                </a:lnTo>
                <a:lnTo>
                  <a:pt x="569593" y="247854"/>
                </a:lnTo>
                <a:lnTo>
                  <a:pt x="599069" y="291969"/>
                </a:lnTo>
                <a:lnTo>
                  <a:pt x="625798" y="337801"/>
                </a:lnTo>
                <a:lnTo>
                  <a:pt x="649678" y="385179"/>
                </a:lnTo>
                <a:lnTo>
                  <a:pt x="670622" y="433927"/>
                </a:lnTo>
                <a:lnTo>
                  <a:pt x="688551" y="483862"/>
                </a:lnTo>
                <a:lnTo>
                  <a:pt x="703397" y="534799"/>
                </a:lnTo>
                <a:lnTo>
                  <a:pt x="715107" y="586547"/>
                </a:lnTo>
                <a:lnTo>
                  <a:pt x="723635" y="638914"/>
                </a:lnTo>
                <a:lnTo>
                  <a:pt x="728951" y="691703"/>
                </a:lnTo>
                <a:lnTo>
                  <a:pt x="731034" y="744718"/>
                </a:lnTo>
                <a:lnTo>
                  <a:pt x="729877" y="797762"/>
                </a:lnTo>
                <a:lnTo>
                  <a:pt x="725483" y="850636"/>
                </a:lnTo>
                <a:lnTo>
                  <a:pt x="717870" y="903144"/>
                </a:lnTo>
                <a:lnTo>
                  <a:pt x="707065" y="955088"/>
                </a:lnTo>
                <a:lnTo>
                  <a:pt x="693110" y="1006276"/>
                </a:lnTo>
                <a:lnTo>
                  <a:pt x="676055" y="1056517"/>
                </a:lnTo>
                <a:lnTo>
                  <a:pt x="655966" y="1105623"/>
                </a:lnTo>
                <a:lnTo>
                  <a:pt x="632916" y="1153411"/>
                </a:lnTo>
                <a:lnTo>
                  <a:pt x="606991" y="1199702"/>
                </a:lnTo>
                <a:lnTo>
                  <a:pt x="578289" y="1244325"/>
                </a:lnTo>
                <a:lnTo>
                  <a:pt x="546916" y="1287112"/>
                </a:lnTo>
                <a:lnTo>
                  <a:pt x="512990" y="1327904"/>
                </a:lnTo>
                <a:lnTo>
                  <a:pt x="476637" y="1366549"/>
                </a:lnTo>
                <a:lnTo>
                  <a:pt x="437992" y="1402902"/>
                </a:lnTo>
                <a:lnTo>
                  <a:pt x="397200" y="1436828"/>
                </a:lnTo>
                <a:lnTo>
                  <a:pt x="354413" y="1468201"/>
                </a:lnTo>
                <a:lnTo>
                  <a:pt x="309790" y="1496903"/>
                </a:lnTo>
                <a:lnTo>
                  <a:pt x="263499" y="1522828"/>
                </a:lnTo>
                <a:lnTo>
                  <a:pt x="215711" y="1545878"/>
                </a:lnTo>
                <a:lnTo>
                  <a:pt x="166605" y="1565967"/>
                </a:lnTo>
                <a:lnTo>
                  <a:pt x="116364" y="1583022"/>
                </a:lnTo>
                <a:lnTo>
                  <a:pt x="65176" y="1596977"/>
                </a:lnTo>
                <a:lnTo>
                  <a:pt x="13232" y="1607782"/>
                </a:lnTo>
                <a:lnTo>
                  <a:pt x="0" y="1532739"/>
                </a:lnTo>
                <a:lnTo>
                  <a:pt x="47388" y="1522883"/>
                </a:lnTo>
                <a:lnTo>
                  <a:pt x="94086" y="1510151"/>
                </a:lnTo>
                <a:lnTo>
                  <a:pt x="139919" y="1494593"/>
                </a:lnTo>
                <a:lnTo>
                  <a:pt x="184718" y="1476266"/>
                </a:lnTo>
                <a:lnTo>
                  <a:pt x="228314" y="1455237"/>
                </a:lnTo>
                <a:lnTo>
                  <a:pt x="270544" y="1431587"/>
                </a:lnTo>
                <a:lnTo>
                  <a:pt x="311253" y="1405403"/>
                </a:lnTo>
                <a:lnTo>
                  <a:pt x="350286" y="1376782"/>
                </a:lnTo>
                <a:lnTo>
                  <a:pt x="387500" y="1345831"/>
                </a:lnTo>
                <a:lnTo>
                  <a:pt x="422755" y="1312667"/>
                </a:lnTo>
                <a:lnTo>
                  <a:pt x="455919" y="1277412"/>
                </a:lnTo>
                <a:lnTo>
                  <a:pt x="486870" y="1240198"/>
                </a:lnTo>
                <a:lnTo>
                  <a:pt x="515491" y="1201165"/>
                </a:lnTo>
                <a:lnTo>
                  <a:pt x="541675" y="1160456"/>
                </a:lnTo>
                <a:lnTo>
                  <a:pt x="565325" y="1118226"/>
                </a:lnTo>
                <a:lnTo>
                  <a:pt x="586354" y="1074630"/>
                </a:lnTo>
                <a:lnTo>
                  <a:pt x="604681" y="1029831"/>
                </a:lnTo>
                <a:lnTo>
                  <a:pt x="620239" y="983998"/>
                </a:lnTo>
                <a:lnTo>
                  <a:pt x="632971" y="937300"/>
                </a:lnTo>
                <a:lnTo>
                  <a:pt x="642827" y="889912"/>
                </a:lnTo>
                <a:lnTo>
                  <a:pt x="649773" y="842010"/>
                </a:lnTo>
                <a:lnTo>
                  <a:pt x="653781" y="793774"/>
                </a:lnTo>
                <a:lnTo>
                  <a:pt x="654837" y="745383"/>
                </a:lnTo>
                <a:lnTo>
                  <a:pt x="652937" y="697018"/>
                </a:lnTo>
                <a:lnTo>
                  <a:pt x="648087" y="648860"/>
                </a:lnTo>
                <a:lnTo>
                  <a:pt x="640307" y="601087"/>
                </a:lnTo>
                <a:lnTo>
                  <a:pt x="629625" y="553878"/>
                </a:lnTo>
                <a:lnTo>
                  <a:pt x="616080" y="507409"/>
                </a:lnTo>
                <a:lnTo>
                  <a:pt x="599724" y="461854"/>
                </a:lnTo>
                <a:lnTo>
                  <a:pt x="580618" y="417382"/>
                </a:lnTo>
                <a:lnTo>
                  <a:pt x="558832" y="374160"/>
                </a:lnTo>
                <a:lnTo>
                  <a:pt x="534448" y="332349"/>
                </a:lnTo>
                <a:lnTo>
                  <a:pt x="507557" y="292104"/>
                </a:lnTo>
                <a:lnTo>
                  <a:pt x="478260" y="253575"/>
                </a:lnTo>
                <a:lnTo>
                  <a:pt x="446665" y="216907"/>
                </a:lnTo>
                <a:lnTo>
                  <a:pt x="412890" y="182237"/>
                </a:lnTo>
                <a:lnTo>
                  <a:pt x="377062" y="149692"/>
                </a:lnTo>
                <a:lnTo>
                  <a:pt x="339313" y="119396"/>
                </a:lnTo>
                <a:lnTo>
                  <a:pt x="299786" y="91461"/>
                </a:lnTo>
                <a:lnTo>
                  <a:pt x="258627" y="65991"/>
                </a:lnTo>
                <a:close/>
              </a:path>
            </a:pathLst>
          </a:cu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440254" y="1699260"/>
            <a:ext cx="472366" cy="1186639"/>
          </a:xfrm>
          <a:custGeom>
            <a:avLst/>
            <a:gdLst/>
            <a:ahLst/>
            <a:cxnLst/>
            <a:rect l="l" t="t" r="r" b="b"/>
            <a:pathLst>
              <a:path w="472366" h="1186639">
                <a:moveTo>
                  <a:pt x="434266" y="1186639"/>
                </a:moveTo>
                <a:lnTo>
                  <a:pt x="405066" y="1169007"/>
                </a:lnTo>
                <a:lnTo>
                  <a:pt x="376580" y="1150242"/>
                </a:lnTo>
                <a:lnTo>
                  <a:pt x="348853" y="1130373"/>
                </a:lnTo>
                <a:lnTo>
                  <a:pt x="321928" y="1109431"/>
                </a:lnTo>
                <a:lnTo>
                  <a:pt x="295845" y="1087448"/>
                </a:lnTo>
                <a:lnTo>
                  <a:pt x="270646" y="1064458"/>
                </a:lnTo>
                <a:lnTo>
                  <a:pt x="246369" y="1040497"/>
                </a:lnTo>
                <a:lnTo>
                  <a:pt x="223051" y="1015600"/>
                </a:lnTo>
                <a:lnTo>
                  <a:pt x="200728" y="989808"/>
                </a:lnTo>
                <a:lnTo>
                  <a:pt x="179436" y="963159"/>
                </a:lnTo>
                <a:lnTo>
                  <a:pt x="159206" y="935694"/>
                </a:lnTo>
                <a:lnTo>
                  <a:pt x="140070" y="907457"/>
                </a:lnTo>
                <a:lnTo>
                  <a:pt x="122057" y="878490"/>
                </a:lnTo>
                <a:lnTo>
                  <a:pt x="105195" y="848838"/>
                </a:lnTo>
                <a:lnTo>
                  <a:pt x="89511" y="818547"/>
                </a:lnTo>
                <a:lnTo>
                  <a:pt x="75027" y="787664"/>
                </a:lnTo>
                <a:lnTo>
                  <a:pt x="61768" y="756236"/>
                </a:lnTo>
                <a:lnTo>
                  <a:pt x="49752" y="724311"/>
                </a:lnTo>
                <a:lnTo>
                  <a:pt x="38999" y="691940"/>
                </a:lnTo>
                <a:lnTo>
                  <a:pt x="29526" y="659171"/>
                </a:lnTo>
                <a:lnTo>
                  <a:pt x="21346" y="626055"/>
                </a:lnTo>
                <a:lnTo>
                  <a:pt x="14472" y="592644"/>
                </a:lnTo>
                <a:lnTo>
                  <a:pt x="8916" y="558989"/>
                </a:lnTo>
                <a:lnTo>
                  <a:pt x="4685" y="525142"/>
                </a:lnTo>
                <a:lnTo>
                  <a:pt x="1786" y="491154"/>
                </a:lnTo>
                <a:lnTo>
                  <a:pt x="224" y="457079"/>
                </a:lnTo>
                <a:lnTo>
                  <a:pt x="0" y="422969"/>
                </a:lnTo>
                <a:lnTo>
                  <a:pt x="1116" y="388877"/>
                </a:lnTo>
                <a:lnTo>
                  <a:pt x="3570" y="354854"/>
                </a:lnTo>
                <a:lnTo>
                  <a:pt x="7358" y="320955"/>
                </a:lnTo>
                <a:lnTo>
                  <a:pt x="12473" y="287229"/>
                </a:lnTo>
                <a:lnTo>
                  <a:pt x="18909" y="253731"/>
                </a:lnTo>
                <a:lnTo>
                  <a:pt x="26654" y="220512"/>
                </a:lnTo>
                <a:lnTo>
                  <a:pt x="35698" y="187622"/>
                </a:lnTo>
                <a:lnTo>
                  <a:pt x="46027" y="155112"/>
                </a:lnTo>
                <a:lnTo>
                  <a:pt x="57623" y="123033"/>
                </a:lnTo>
                <a:lnTo>
                  <a:pt x="70470" y="91434"/>
                </a:lnTo>
                <a:lnTo>
                  <a:pt x="84548" y="60364"/>
                </a:lnTo>
                <a:lnTo>
                  <a:pt x="99835" y="29870"/>
                </a:lnTo>
                <a:lnTo>
                  <a:pt x="116307" y="0"/>
                </a:lnTo>
                <a:lnTo>
                  <a:pt x="182298" y="38100"/>
                </a:lnTo>
                <a:lnTo>
                  <a:pt x="167271" y="65350"/>
                </a:lnTo>
                <a:lnTo>
                  <a:pt x="153325" y="93169"/>
                </a:lnTo>
                <a:lnTo>
                  <a:pt x="140482" y="121513"/>
                </a:lnTo>
                <a:lnTo>
                  <a:pt x="128762" y="150341"/>
                </a:lnTo>
                <a:lnTo>
                  <a:pt x="118183" y="179606"/>
                </a:lnTo>
                <a:lnTo>
                  <a:pt x="108761" y="209264"/>
                </a:lnTo>
                <a:lnTo>
                  <a:pt x="100510" y="239268"/>
                </a:lnTo>
                <a:lnTo>
                  <a:pt x="93444" y="269574"/>
                </a:lnTo>
                <a:lnTo>
                  <a:pt x="87573" y="300134"/>
                </a:lnTo>
                <a:lnTo>
                  <a:pt x="82906" y="330901"/>
                </a:lnTo>
                <a:lnTo>
                  <a:pt x="79451" y="361827"/>
                </a:lnTo>
                <a:lnTo>
                  <a:pt x="77212" y="392865"/>
                </a:lnTo>
                <a:lnTo>
                  <a:pt x="76194" y="423967"/>
                </a:lnTo>
                <a:lnTo>
                  <a:pt x="76398" y="455085"/>
                </a:lnTo>
                <a:lnTo>
                  <a:pt x="77823" y="486171"/>
                </a:lnTo>
                <a:lnTo>
                  <a:pt x="80467" y="517177"/>
                </a:lnTo>
                <a:lnTo>
                  <a:pt x="84327" y="548055"/>
                </a:lnTo>
                <a:lnTo>
                  <a:pt x="89396" y="578758"/>
                </a:lnTo>
                <a:lnTo>
                  <a:pt x="95667" y="609238"/>
                </a:lnTo>
                <a:lnTo>
                  <a:pt x="103129" y="639449"/>
                </a:lnTo>
                <a:lnTo>
                  <a:pt x="111772" y="669343"/>
                </a:lnTo>
                <a:lnTo>
                  <a:pt x="121581" y="698875"/>
                </a:lnTo>
                <a:lnTo>
                  <a:pt x="132543" y="727999"/>
                </a:lnTo>
                <a:lnTo>
                  <a:pt x="144639" y="756671"/>
                </a:lnTo>
                <a:lnTo>
                  <a:pt x="157852" y="784845"/>
                </a:lnTo>
                <a:lnTo>
                  <a:pt x="172161" y="812479"/>
                </a:lnTo>
                <a:lnTo>
                  <a:pt x="187544" y="839530"/>
                </a:lnTo>
                <a:lnTo>
                  <a:pt x="203976" y="865956"/>
                </a:lnTo>
                <a:lnTo>
                  <a:pt x="221434" y="891716"/>
                </a:lnTo>
                <a:lnTo>
                  <a:pt x="239889" y="916771"/>
                </a:lnTo>
                <a:lnTo>
                  <a:pt x="259314" y="941083"/>
                </a:lnTo>
                <a:lnTo>
                  <a:pt x="279679" y="964613"/>
                </a:lnTo>
                <a:lnTo>
                  <a:pt x="300951" y="987325"/>
                </a:lnTo>
                <a:lnTo>
                  <a:pt x="323099" y="1009185"/>
                </a:lnTo>
                <a:lnTo>
                  <a:pt x="346088" y="1030158"/>
                </a:lnTo>
                <a:lnTo>
                  <a:pt x="369882" y="1050213"/>
                </a:lnTo>
                <a:lnTo>
                  <a:pt x="394446" y="1069318"/>
                </a:lnTo>
                <a:lnTo>
                  <a:pt x="419740" y="1087444"/>
                </a:lnTo>
                <a:lnTo>
                  <a:pt x="445727" y="1104562"/>
                </a:lnTo>
                <a:lnTo>
                  <a:pt x="472366" y="1120648"/>
                </a:lnTo>
                <a:close/>
              </a:path>
            </a:pathLst>
          </a:cu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uilding-community_2A9D8F_1.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1660" y="1676400"/>
            <a:ext cx="914400" cy="914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23900" y="3200400"/>
            <a:ext cx="31699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3500"/>
              </a:lnSpc>
            </a:pPr>
            <a:r>
              <a:rPr sz="2039" b="1" i="0">
                <a:solidFill>
                  <a:srgbClr val="2A9D8F"/>
                </a:solidFill>
                <a:latin typeface="Arial"/>
              </a:rPr>
              <a:t>Agreement with</a:t>
            </a:r>
          </a:p>
          <a:p>
            <a:pPr algn="ctr">
              <a:lnSpc>
                <a:spcPct val="103500"/>
              </a:lnSpc>
            </a:pPr>
            <a:r>
              <a:rPr sz="2039" b="1" i="0">
                <a:solidFill>
                  <a:srgbClr val="2A9D8F"/>
                </a:solidFill>
                <a:latin typeface="Arial"/>
              </a:rPr>
              <a:t>City of Lyon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4076700"/>
            <a:ext cx="3124200" cy="182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184404" indent="-184404">
              <a:lnSpc>
                <a:spcPct val="112500"/>
              </a:lnSpc>
              <a:spcBef>
                <a:spcPts val="395"/>
              </a:spcBef>
              <a:buChar char="•"/>
            </a:pPr>
            <a:r>
              <a:rPr sz="1320" b="0" i="0">
                <a:solidFill>
                  <a:srgbClr val="1D2433"/>
                </a:solidFill>
                <a:latin typeface="Arial"/>
              </a:rPr>
              <a:t>Five-year deal covering all
tram and bus routes</a:t>
            </a:r>
          </a:p>
          <a:p>
            <a:pPr algn="l" marL="184404" indent="-184404">
              <a:lnSpc>
                <a:spcPct val="112500"/>
              </a:lnSpc>
              <a:spcBef>
                <a:spcPts val="395"/>
              </a:spcBef>
              <a:buChar char="•"/>
            </a:pPr>
            <a:r>
              <a:rPr sz="1320" b="0" i="0">
                <a:solidFill>
                  <a:srgbClr val="1D2433"/>
                </a:solidFill>
                <a:latin typeface="Arial"/>
              </a:rPr>
              <a:t>Cuts rollout risk in France</a:t>
            </a:r>
          </a:p>
          <a:p>
            <a:pPr algn="l" marL="184404" indent="-184404">
              <a:lnSpc>
                <a:spcPct val="112500"/>
              </a:lnSpc>
              <a:spcBef>
                <a:spcPts val="395"/>
              </a:spcBef>
              <a:buChar char="•"/>
            </a:pPr>
            <a:r>
              <a:rPr sz="1320" b="0" i="0">
                <a:solidFill>
                  <a:srgbClr val="1D2433"/>
                </a:solidFill>
                <a:latin typeface="Arial"/>
              </a:rPr>
              <a:t>Funds the next wave of
features and hiring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90060" y="1158240"/>
            <a:ext cx="3474720" cy="4853940"/>
          </a:xfrm>
          <a:prstGeom prst="roundRect">
            <a:avLst>
              <a:gd name="adj" fmla="val 6578"/>
            </a:avLst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5173980" y="1280160"/>
            <a:ext cx="1706880" cy="1706880"/>
          </a:xfrm>
          <a:prstGeom prst="ellipse">
            <a:avLst/>
          </a:prstGeom>
          <a:solidFill>
            <a:srgbClr val="FFFFFF"/>
          </a:solidFill>
          <a:ln w="15240">
            <a:solidFill>
              <a:srgbClr val="5B7F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6165033" y="1381301"/>
            <a:ext cx="731034" cy="1607782"/>
          </a:xfrm>
          <a:custGeom>
            <a:avLst/>
            <a:gdLst/>
            <a:ahLst/>
            <a:cxnLst/>
            <a:rect l="l" t="t" r="r" b="b"/>
            <a:pathLst>
              <a:path w="731034" h="1607782">
                <a:moveTo>
                  <a:pt x="296727" y="0"/>
                </a:moveTo>
                <a:lnTo>
                  <a:pt x="341844" y="27919"/>
                </a:lnTo>
                <a:lnTo>
                  <a:pt x="385172" y="58540"/>
                </a:lnTo>
                <a:lnTo>
                  <a:pt x="426550" y="91750"/>
                </a:lnTo>
                <a:lnTo>
                  <a:pt x="465823" y="127423"/>
                </a:lnTo>
                <a:lnTo>
                  <a:pt x="502845" y="165427"/>
                </a:lnTo>
                <a:lnTo>
                  <a:pt x="537478" y="205621"/>
                </a:lnTo>
                <a:lnTo>
                  <a:pt x="569593" y="247854"/>
                </a:lnTo>
                <a:lnTo>
                  <a:pt x="599069" y="291969"/>
                </a:lnTo>
                <a:lnTo>
                  <a:pt x="625798" y="337801"/>
                </a:lnTo>
                <a:lnTo>
                  <a:pt x="649678" y="385179"/>
                </a:lnTo>
                <a:lnTo>
                  <a:pt x="670622" y="433927"/>
                </a:lnTo>
                <a:lnTo>
                  <a:pt x="688551" y="483862"/>
                </a:lnTo>
                <a:lnTo>
                  <a:pt x="703397" y="534799"/>
                </a:lnTo>
                <a:lnTo>
                  <a:pt x="715107" y="586547"/>
                </a:lnTo>
                <a:lnTo>
                  <a:pt x="723635" y="638914"/>
                </a:lnTo>
                <a:lnTo>
                  <a:pt x="728951" y="691703"/>
                </a:lnTo>
                <a:lnTo>
                  <a:pt x="731034" y="744718"/>
                </a:lnTo>
                <a:lnTo>
                  <a:pt x="729877" y="797762"/>
                </a:lnTo>
                <a:lnTo>
                  <a:pt x="725483" y="850636"/>
                </a:lnTo>
                <a:lnTo>
                  <a:pt x="717870" y="903144"/>
                </a:lnTo>
                <a:lnTo>
                  <a:pt x="707065" y="955088"/>
                </a:lnTo>
                <a:lnTo>
                  <a:pt x="693110" y="1006276"/>
                </a:lnTo>
                <a:lnTo>
                  <a:pt x="676055" y="1056517"/>
                </a:lnTo>
                <a:lnTo>
                  <a:pt x="655966" y="1105623"/>
                </a:lnTo>
                <a:lnTo>
                  <a:pt x="632916" y="1153411"/>
                </a:lnTo>
                <a:lnTo>
                  <a:pt x="606991" y="1199702"/>
                </a:lnTo>
                <a:lnTo>
                  <a:pt x="578289" y="1244325"/>
                </a:lnTo>
                <a:lnTo>
                  <a:pt x="546916" y="1287112"/>
                </a:lnTo>
                <a:lnTo>
                  <a:pt x="512990" y="1327904"/>
                </a:lnTo>
                <a:lnTo>
                  <a:pt x="476637" y="1366549"/>
                </a:lnTo>
                <a:lnTo>
                  <a:pt x="437992" y="1402902"/>
                </a:lnTo>
                <a:lnTo>
                  <a:pt x="397200" y="1436828"/>
                </a:lnTo>
                <a:lnTo>
                  <a:pt x="354413" y="1468201"/>
                </a:lnTo>
                <a:lnTo>
                  <a:pt x="309790" y="1496903"/>
                </a:lnTo>
                <a:lnTo>
                  <a:pt x="263499" y="1522828"/>
                </a:lnTo>
                <a:lnTo>
                  <a:pt x="215711" y="1545878"/>
                </a:lnTo>
                <a:lnTo>
                  <a:pt x="166605" y="1565967"/>
                </a:lnTo>
                <a:lnTo>
                  <a:pt x="116364" y="1583022"/>
                </a:lnTo>
                <a:lnTo>
                  <a:pt x="65176" y="1596977"/>
                </a:lnTo>
                <a:lnTo>
                  <a:pt x="13232" y="1607782"/>
                </a:lnTo>
                <a:lnTo>
                  <a:pt x="0" y="1532739"/>
                </a:lnTo>
                <a:lnTo>
                  <a:pt x="47388" y="1522883"/>
                </a:lnTo>
                <a:lnTo>
                  <a:pt x="94086" y="1510151"/>
                </a:lnTo>
                <a:lnTo>
                  <a:pt x="139919" y="1494593"/>
                </a:lnTo>
                <a:lnTo>
                  <a:pt x="184718" y="1476266"/>
                </a:lnTo>
                <a:lnTo>
                  <a:pt x="228314" y="1455237"/>
                </a:lnTo>
                <a:lnTo>
                  <a:pt x="270544" y="1431587"/>
                </a:lnTo>
                <a:lnTo>
                  <a:pt x="311253" y="1405403"/>
                </a:lnTo>
                <a:lnTo>
                  <a:pt x="350286" y="1376782"/>
                </a:lnTo>
                <a:lnTo>
                  <a:pt x="387500" y="1345831"/>
                </a:lnTo>
                <a:lnTo>
                  <a:pt x="422755" y="1312667"/>
                </a:lnTo>
                <a:lnTo>
                  <a:pt x="455919" y="1277412"/>
                </a:lnTo>
                <a:lnTo>
                  <a:pt x="486870" y="1240198"/>
                </a:lnTo>
                <a:lnTo>
                  <a:pt x="515491" y="1201165"/>
                </a:lnTo>
                <a:lnTo>
                  <a:pt x="541675" y="1160456"/>
                </a:lnTo>
                <a:lnTo>
                  <a:pt x="565325" y="1118226"/>
                </a:lnTo>
                <a:lnTo>
                  <a:pt x="586354" y="1074630"/>
                </a:lnTo>
                <a:lnTo>
                  <a:pt x="604681" y="1029831"/>
                </a:lnTo>
                <a:lnTo>
                  <a:pt x="620239" y="983998"/>
                </a:lnTo>
                <a:lnTo>
                  <a:pt x="632971" y="937300"/>
                </a:lnTo>
                <a:lnTo>
                  <a:pt x="642827" y="889912"/>
                </a:lnTo>
                <a:lnTo>
                  <a:pt x="649773" y="842010"/>
                </a:lnTo>
                <a:lnTo>
                  <a:pt x="653781" y="793774"/>
                </a:lnTo>
                <a:lnTo>
                  <a:pt x="654837" y="745383"/>
                </a:lnTo>
                <a:lnTo>
                  <a:pt x="652937" y="697018"/>
                </a:lnTo>
                <a:lnTo>
                  <a:pt x="648087" y="648860"/>
                </a:lnTo>
                <a:lnTo>
                  <a:pt x="640307" y="601087"/>
                </a:lnTo>
                <a:lnTo>
                  <a:pt x="629625" y="553878"/>
                </a:lnTo>
                <a:lnTo>
                  <a:pt x="616080" y="507409"/>
                </a:lnTo>
                <a:lnTo>
                  <a:pt x="599724" y="461854"/>
                </a:lnTo>
                <a:lnTo>
                  <a:pt x="580618" y="417382"/>
                </a:lnTo>
                <a:lnTo>
                  <a:pt x="558832" y="374160"/>
                </a:lnTo>
                <a:lnTo>
                  <a:pt x="534448" y="332349"/>
                </a:lnTo>
                <a:lnTo>
                  <a:pt x="507557" y="292104"/>
                </a:lnTo>
                <a:lnTo>
                  <a:pt x="478260" y="253575"/>
                </a:lnTo>
                <a:lnTo>
                  <a:pt x="446665" y="216907"/>
                </a:lnTo>
                <a:lnTo>
                  <a:pt x="412890" y="182237"/>
                </a:lnTo>
                <a:lnTo>
                  <a:pt x="377062" y="149692"/>
                </a:lnTo>
                <a:lnTo>
                  <a:pt x="339313" y="119396"/>
                </a:lnTo>
                <a:lnTo>
                  <a:pt x="299786" y="91461"/>
                </a:lnTo>
                <a:lnTo>
                  <a:pt x="258627" y="65991"/>
                </a:lnTo>
                <a:close/>
              </a:path>
            </a:pathLst>
          </a:cu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158814" y="1699260"/>
            <a:ext cx="472366" cy="1186639"/>
          </a:xfrm>
          <a:custGeom>
            <a:avLst/>
            <a:gdLst/>
            <a:ahLst/>
            <a:cxnLst/>
            <a:rect l="l" t="t" r="r" b="b"/>
            <a:pathLst>
              <a:path w="472366" h="1186639">
                <a:moveTo>
                  <a:pt x="434266" y="1186639"/>
                </a:moveTo>
                <a:lnTo>
                  <a:pt x="405066" y="1169007"/>
                </a:lnTo>
                <a:lnTo>
                  <a:pt x="376580" y="1150242"/>
                </a:lnTo>
                <a:lnTo>
                  <a:pt x="348853" y="1130373"/>
                </a:lnTo>
                <a:lnTo>
                  <a:pt x="321928" y="1109431"/>
                </a:lnTo>
                <a:lnTo>
                  <a:pt x="295845" y="1087448"/>
                </a:lnTo>
                <a:lnTo>
                  <a:pt x="270646" y="1064458"/>
                </a:lnTo>
                <a:lnTo>
                  <a:pt x="246369" y="1040497"/>
                </a:lnTo>
                <a:lnTo>
                  <a:pt x="223051" y="1015600"/>
                </a:lnTo>
                <a:lnTo>
                  <a:pt x="200728" y="989808"/>
                </a:lnTo>
                <a:lnTo>
                  <a:pt x="179436" y="963159"/>
                </a:lnTo>
                <a:lnTo>
                  <a:pt x="159206" y="935694"/>
                </a:lnTo>
                <a:lnTo>
                  <a:pt x="140070" y="907457"/>
                </a:lnTo>
                <a:lnTo>
                  <a:pt x="122057" y="878490"/>
                </a:lnTo>
                <a:lnTo>
                  <a:pt x="105195" y="848838"/>
                </a:lnTo>
                <a:lnTo>
                  <a:pt x="89511" y="818547"/>
                </a:lnTo>
                <a:lnTo>
                  <a:pt x="75027" y="787664"/>
                </a:lnTo>
                <a:lnTo>
                  <a:pt x="61768" y="756236"/>
                </a:lnTo>
                <a:lnTo>
                  <a:pt x="49752" y="724311"/>
                </a:lnTo>
                <a:lnTo>
                  <a:pt x="38999" y="691940"/>
                </a:lnTo>
                <a:lnTo>
                  <a:pt x="29526" y="659171"/>
                </a:lnTo>
                <a:lnTo>
                  <a:pt x="21346" y="626055"/>
                </a:lnTo>
                <a:lnTo>
                  <a:pt x="14472" y="592644"/>
                </a:lnTo>
                <a:lnTo>
                  <a:pt x="8916" y="558989"/>
                </a:lnTo>
                <a:lnTo>
                  <a:pt x="4685" y="525142"/>
                </a:lnTo>
                <a:lnTo>
                  <a:pt x="1786" y="491154"/>
                </a:lnTo>
                <a:lnTo>
                  <a:pt x="224" y="457079"/>
                </a:lnTo>
                <a:lnTo>
                  <a:pt x="0" y="422969"/>
                </a:lnTo>
                <a:lnTo>
                  <a:pt x="1116" y="388877"/>
                </a:lnTo>
                <a:lnTo>
                  <a:pt x="3570" y="354854"/>
                </a:lnTo>
                <a:lnTo>
                  <a:pt x="7358" y="320955"/>
                </a:lnTo>
                <a:lnTo>
                  <a:pt x="12473" y="287229"/>
                </a:lnTo>
                <a:lnTo>
                  <a:pt x="18909" y="253731"/>
                </a:lnTo>
                <a:lnTo>
                  <a:pt x="26654" y="220512"/>
                </a:lnTo>
                <a:lnTo>
                  <a:pt x="35698" y="187622"/>
                </a:lnTo>
                <a:lnTo>
                  <a:pt x="46027" y="155112"/>
                </a:lnTo>
                <a:lnTo>
                  <a:pt x="57623" y="123033"/>
                </a:lnTo>
                <a:lnTo>
                  <a:pt x="70470" y="91434"/>
                </a:lnTo>
                <a:lnTo>
                  <a:pt x="84548" y="60364"/>
                </a:lnTo>
                <a:lnTo>
                  <a:pt x="99835" y="29870"/>
                </a:lnTo>
                <a:lnTo>
                  <a:pt x="116307" y="0"/>
                </a:lnTo>
                <a:lnTo>
                  <a:pt x="182298" y="38100"/>
                </a:lnTo>
                <a:lnTo>
                  <a:pt x="167271" y="65350"/>
                </a:lnTo>
                <a:lnTo>
                  <a:pt x="153325" y="93169"/>
                </a:lnTo>
                <a:lnTo>
                  <a:pt x="140482" y="121513"/>
                </a:lnTo>
                <a:lnTo>
                  <a:pt x="128762" y="150341"/>
                </a:lnTo>
                <a:lnTo>
                  <a:pt x="118183" y="179606"/>
                </a:lnTo>
                <a:lnTo>
                  <a:pt x="108761" y="209264"/>
                </a:lnTo>
                <a:lnTo>
                  <a:pt x="100510" y="239268"/>
                </a:lnTo>
                <a:lnTo>
                  <a:pt x="93444" y="269574"/>
                </a:lnTo>
                <a:lnTo>
                  <a:pt x="87573" y="300134"/>
                </a:lnTo>
                <a:lnTo>
                  <a:pt x="82906" y="330901"/>
                </a:lnTo>
                <a:lnTo>
                  <a:pt x="79451" y="361827"/>
                </a:lnTo>
                <a:lnTo>
                  <a:pt x="77212" y="392865"/>
                </a:lnTo>
                <a:lnTo>
                  <a:pt x="76194" y="423967"/>
                </a:lnTo>
                <a:lnTo>
                  <a:pt x="76398" y="455085"/>
                </a:lnTo>
                <a:lnTo>
                  <a:pt x="77823" y="486171"/>
                </a:lnTo>
                <a:lnTo>
                  <a:pt x="80467" y="517177"/>
                </a:lnTo>
                <a:lnTo>
                  <a:pt x="84327" y="548055"/>
                </a:lnTo>
                <a:lnTo>
                  <a:pt x="89396" y="578758"/>
                </a:lnTo>
                <a:lnTo>
                  <a:pt x="95667" y="609238"/>
                </a:lnTo>
                <a:lnTo>
                  <a:pt x="103129" y="639449"/>
                </a:lnTo>
                <a:lnTo>
                  <a:pt x="111772" y="669343"/>
                </a:lnTo>
                <a:lnTo>
                  <a:pt x="121581" y="698875"/>
                </a:lnTo>
                <a:lnTo>
                  <a:pt x="132543" y="727999"/>
                </a:lnTo>
                <a:lnTo>
                  <a:pt x="144639" y="756671"/>
                </a:lnTo>
                <a:lnTo>
                  <a:pt x="157852" y="784845"/>
                </a:lnTo>
                <a:lnTo>
                  <a:pt x="172161" y="812479"/>
                </a:lnTo>
                <a:lnTo>
                  <a:pt x="187544" y="839530"/>
                </a:lnTo>
                <a:lnTo>
                  <a:pt x="203976" y="865956"/>
                </a:lnTo>
                <a:lnTo>
                  <a:pt x="221434" y="891716"/>
                </a:lnTo>
                <a:lnTo>
                  <a:pt x="239889" y="916771"/>
                </a:lnTo>
                <a:lnTo>
                  <a:pt x="259314" y="941083"/>
                </a:lnTo>
                <a:lnTo>
                  <a:pt x="279679" y="964613"/>
                </a:lnTo>
                <a:lnTo>
                  <a:pt x="300951" y="987325"/>
                </a:lnTo>
                <a:lnTo>
                  <a:pt x="323099" y="1009185"/>
                </a:lnTo>
                <a:lnTo>
                  <a:pt x="346088" y="1030158"/>
                </a:lnTo>
                <a:lnTo>
                  <a:pt x="369882" y="1050213"/>
                </a:lnTo>
                <a:lnTo>
                  <a:pt x="394446" y="1069318"/>
                </a:lnTo>
                <a:lnTo>
                  <a:pt x="419740" y="1087444"/>
                </a:lnTo>
                <a:lnTo>
                  <a:pt x="445727" y="1104562"/>
                </a:lnTo>
                <a:lnTo>
                  <a:pt x="472366" y="1120648"/>
                </a:lnTo>
                <a:close/>
              </a:path>
            </a:pathLst>
          </a:cu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heart-handshake_2A9D8F_1.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0220" y="1676400"/>
            <a:ext cx="914400" cy="9144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442460" y="3200400"/>
            <a:ext cx="31699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3500"/>
              </a:lnSpc>
            </a:pPr>
            <a:r>
              <a:rPr sz="2039" b="1" i="0">
                <a:solidFill>
                  <a:srgbClr val="2A9D8F"/>
                </a:solidFill>
                <a:latin typeface="Arial"/>
              </a:rPr>
              <a:t>Proposed Purchase</a:t>
            </a:r>
          </a:p>
          <a:p>
            <a:pPr algn="ctr">
              <a:lnSpc>
                <a:spcPct val="103500"/>
              </a:lnSpc>
            </a:pPr>
            <a:r>
              <a:rPr sz="2039" b="1" i="0">
                <a:solidFill>
                  <a:srgbClr val="2A9D8F"/>
                </a:solidFill>
                <a:latin typeface="Arial"/>
              </a:rPr>
              <a:t>of Tramline¹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18660" y="4076700"/>
            <a:ext cx="3124200" cy="182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184404" indent="-184404">
              <a:lnSpc>
                <a:spcPct val="112500"/>
              </a:lnSpc>
              <a:spcBef>
                <a:spcPts val="395"/>
              </a:spcBef>
              <a:buChar char="•"/>
            </a:pPr>
            <a:r>
              <a:rPr sz="1320" b="0" i="0">
                <a:solidFill>
                  <a:srgbClr val="1D2433"/>
                </a:solidFill>
                <a:latin typeface="Arial"/>
              </a:rPr>
              <a:t>Adds real-time ticketing and a
strong base in rail operators</a:t>
            </a:r>
          </a:p>
          <a:p>
            <a:pPr algn="l" marL="184404" indent="-184404">
              <a:lnSpc>
                <a:spcPct val="112500"/>
              </a:lnSpc>
              <a:spcBef>
                <a:spcPts val="395"/>
              </a:spcBef>
              <a:buChar char="•"/>
            </a:pPr>
            <a:r>
              <a:rPr sz="1320" b="0" i="0">
                <a:solidFill>
                  <a:srgbClr val="1D2433"/>
                </a:solidFill>
                <a:latin typeface="Arial"/>
              </a:rPr>
              <a:t>Good fit with our routing and
data products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08620" y="1158240"/>
            <a:ext cx="3474720" cy="4853940"/>
          </a:xfrm>
          <a:prstGeom prst="roundRect">
            <a:avLst>
              <a:gd name="adj" fmla="val 6578"/>
            </a:avLst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892540" y="1280160"/>
            <a:ext cx="1706880" cy="1706880"/>
          </a:xfrm>
          <a:prstGeom prst="ellipse">
            <a:avLst/>
          </a:prstGeom>
          <a:solidFill>
            <a:srgbClr val="FFFFFF"/>
          </a:solidFill>
          <a:ln w="15240">
            <a:solidFill>
              <a:srgbClr val="5B7F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883593" y="1381301"/>
            <a:ext cx="731034" cy="1607782"/>
          </a:xfrm>
          <a:custGeom>
            <a:avLst/>
            <a:gdLst/>
            <a:ahLst/>
            <a:cxnLst/>
            <a:rect l="l" t="t" r="r" b="b"/>
            <a:pathLst>
              <a:path w="731034" h="1607782">
                <a:moveTo>
                  <a:pt x="296727" y="0"/>
                </a:moveTo>
                <a:lnTo>
                  <a:pt x="341844" y="27919"/>
                </a:lnTo>
                <a:lnTo>
                  <a:pt x="385172" y="58540"/>
                </a:lnTo>
                <a:lnTo>
                  <a:pt x="426550" y="91750"/>
                </a:lnTo>
                <a:lnTo>
                  <a:pt x="465823" y="127423"/>
                </a:lnTo>
                <a:lnTo>
                  <a:pt x="502845" y="165427"/>
                </a:lnTo>
                <a:lnTo>
                  <a:pt x="537478" y="205621"/>
                </a:lnTo>
                <a:lnTo>
                  <a:pt x="569593" y="247854"/>
                </a:lnTo>
                <a:lnTo>
                  <a:pt x="599069" y="291969"/>
                </a:lnTo>
                <a:lnTo>
                  <a:pt x="625798" y="337801"/>
                </a:lnTo>
                <a:lnTo>
                  <a:pt x="649678" y="385179"/>
                </a:lnTo>
                <a:lnTo>
                  <a:pt x="670622" y="433927"/>
                </a:lnTo>
                <a:lnTo>
                  <a:pt x="688551" y="483862"/>
                </a:lnTo>
                <a:lnTo>
                  <a:pt x="703397" y="534799"/>
                </a:lnTo>
                <a:lnTo>
                  <a:pt x="715107" y="586547"/>
                </a:lnTo>
                <a:lnTo>
                  <a:pt x="723635" y="638914"/>
                </a:lnTo>
                <a:lnTo>
                  <a:pt x="728951" y="691703"/>
                </a:lnTo>
                <a:lnTo>
                  <a:pt x="731034" y="744718"/>
                </a:lnTo>
                <a:lnTo>
                  <a:pt x="729877" y="797762"/>
                </a:lnTo>
                <a:lnTo>
                  <a:pt x="725483" y="850636"/>
                </a:lnTo>
                <a:lnTo>
                  <a:pt x="717870" y="903144"/>
                </a:lnTo>
                <a:lnTo>
                  <a:pt x="707065" y="955088"/>
                </a:lnTo>
                <a:lnTo>
                  <a:pt x="693110" y="1006276"/>
                </a:lnTo>
                <a:lnTo>
                  <a:pt x="676055" y="1056517"/>
                </a:lnTo>
                <a:lnTo>
                  <a:pt x="655966" y="1105623"/>
                </a:lnTo>
                <a:lnTo>
                  <a:pt x="632916" y="1153411"/>
                </a:lnTo>
                <a:lnTo>
                  <a:pt x="606991" y="1199702"/>
                </a:lnTo>
                <a:lnTo>
                  <a:pt x="578289" y="1244325"/>
                </a:lnTo>
                <a:lnTo>
                  <a:pt x="546916" y="1287112"/>
                </a:lnTo>
                <a:lnTo>
                  <a:pt x="512990" y="1327904"/>
                </a:lnTo>
                <a:lnTo>
                  <a:pt x="476637" y="1366549"/>
                </a:lnTo>
                <a:lnTo>
                  <a:pt x="437992" y="1402902"/>
                </a:lnTo>
                <a:lnTo>
                  <a:pt x="397200" y="1436828"/>
                </a:lnTo>
                <a:lnTo>
                  <a:pt x="354413" y="1468201"/>
                </a:lnTo>
                <a:lnTo>
                  <a:pt x="309790" y="1496903"/>
                </a:lnTo>
                <a:lnTo>
                  <a:pt x="263499" y="1522828"/>
                </a:lnTo>
                <a:lnTo>
                  <a:pt x="215711" y="1545878"/>
                </a:lnTo>
                <a:lnTo>
                  <a:pt x="166605" y="1565967"/>
                </a:lnTo>
                <a:lnTo>
                  <a:pt x="116364" y="1583022"/>
                </a:lnTo>
                <a:lnTo>
                  <a:pt x="65176" y="1596977"/>
                </a:lnTo>
                <a:lnTo>
                  <a:pt x="13232" y="1607782"/>
                </a:lnTo>
                <a:lnTo>
                  <a:pt x="0" y="1532739"/>
                </a:lnTo>
                <a:lnTo>
                  <a:pt x="47388" y="1522883"/>
                </a:lnTo>
                <a:lnTo>
                  <a:pt x="94086" y="1510151"/>
                </a:lnTo>
                <a:lnTo>
                  <a:pt x="139919" y="1494593"/>
                </a:lnTo>
                <a:lnTo>
                  <a:pt x="184718" y="1476266"/>
                </a:lnTo>
                <a:lnTo>
                  <a:pt x="228314" y="1455237"/>
                </a:lnTo>
                <a:lnTo>
                  <a:pt x="270544" y="1431587"/>
                </a:lnTo>
                <a:lnTo>
                  <a:pt x="311253" y="1405403"/>
                </a:lnTo>
                <a:lnTo>
                  <a:pt x="350286" y="1376782"/>
                </a:lnTo>
                <a:lnTo>
                  <a:pt x="387500" y="1345831"/>
                </a:lnTo>
                <a:lnTo>
                  <a:pt x="422755" y="1312667"/>
                </a:lnTo>
                <a:lnTo>
                  <a:pt x="455919" y="1277412"/>
                </a:lnTo>
                <a:lnTo>
                  <a:pt x="486870" y="1240198"/>
                </a:lnTo>
                <a:lnTo>
                  <a:pt x="515491" y="1201165"/>
                </a:lnTo>
                <a:lnTo>
                  <a:pt x="541675" y="1160456"/>
                </a:lnTo>
                <a:lnTo>
                  <a:pt x="565325" y="1118226"/>
                </a:lnTo>
                <a:lnTo>
                  <a:pt x="586354" y="1074630"/>
                </a:lnTo>
                <a:lnTo>
                  <a:pt x="604681" y="1029831"/>
                </a:lnTo>
                <a:lnTo>
                  <a:pt x="620239" y="983998"/>
                </a:lnTo>
                <a:lnTo>
                  <a:pt x="632971" y="937300"/>
                </a:lnTo>
                <a:lnTo>
                  <a:pt x="642827" y="889912"/>
                </a:lnTo>
                <a:lnTo>
                  <a:pt x="649773" y="842010"/>
                </a:lnTo>
                <a:lnTo>
                  <a:pt x="653781" y="793774"/>
                </a:lnTo>
                <a:lnTo>
                  <a:pt x="654837" y="745383"/>
                </a:lnTo>
                <a:lnTo>
                  <a:pt x="652937" y="697018"/>
                </a:lnTo>
                <a:lnTo>
                  <a:pt x="648087" y="648860"/>
                </a:lnTo>
                <a:lnTo>
                  <a:pt x="640307" y="601087"/>
                </a:lnTo>
                <a:lnTo>
                  <a:pt x="629625" y="553878"/>
                </a:lnTo>
                <a:lnTo>
                  <a:pt x="616080" y="507409"/>
                </a:lnTo>
                <a:lnTo>
                  <a:pt x="599724" y="461854"/>
                </a:lnTo>
                <a:lnTo>
                  <a:pt x="580618" y="417382"/>
                </a:lnTo>
                <a:lnTo>
                  <a:pt x="558832" y="374160"/>
                </a:lnTo>
                <a:lnTo>
                  <a:pt x="534448" y="332349"/>
                </a:lnTo>
                <a:lnTo>
                  <a:pt x="507557" y="292104"/>
                </a:lnTo>
                <a:lnTo>
                  <a:pt x="478260" y="253575"/>
                </a:lnTo>
                <a:lnTo>
                  <a:pt x="446665" y="216907"/>
                </a:lnTo>
                <a:lnTo>
                  <a:pt x="412890" y="182237"/>
                </a:lnTo>
                <a:lnTo>
                  <a:pt x="377062" y="149692"/>
                </a:lnTo>
                <a:lnTo>
                  <a:pt x="339313" y="119396"/>
                </a:lnTo>
                <a:lnTo>
                  <a:pt x="299786" y="91461"/>
                </a:lnTo>
                <a:lnTo>
                  <a:pt x="258627" y="65991"/>
                </a:lnTo>
                <a:close/>
              </a:path>
            </a:pathLst>
          </a:cu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8877374" y="1699260"/>
            <a:ext cx="472366" cy="1186639"/>
          </a:xfrm>
          <a:custGeom>
            <a:avLst/>
            <a:gdLst/>
            <a:ahLst/>
            <a:cxnLst/>
            <a:rect l="l" t="t" r="r" b="b"/>
            <a:pathLst>
              <a:path w="472366" h="1186639">
                <a:moveTo>
                  <a:pt x="434266" y="1186639"/>
                </a:moveTo>
                <a:lnTo>
                  <a:pt x="405066" y="1169007"/>
                </a:lnTo>
                <a:lnTo>
                  <a:pt x="376580" y="1150242"/>
                </a:lnTo>
                <a:lnTo>
                  <a:pt x="348853" y="1130373"/>
                </a:lnTo>
                <a:lnTo>
                  <a:pt x="321928" y="1109431"/>
                </a:lnTo>
                <a:lnTo>
                  <a:pt x="295845" y="1087448"/>
                </a:lnTo>
                <a:lnTo>
                  <a:pt x="270646" y="1064458"/>
                </a:lnTo>
                <a:lnTo>
                  <a:pt x="246369" y="1040497"/>
                </a:lnTo>
                <a:lnTo>
                  <a:pt x="223051" y="1015600"/>
                </a:lnTo>
                <a:lnTo>
                  <a:pt x="200728" y="989808"/>
                </a:lnTo>
                <a:lnTo>
                  <a:pt x="179436" y="963159"/>
                </a:lnTo>
                <a:lnTo>
                  <a:pt x="159206" y="935694"/>
                </a:lnTo>
                <a:lnTo>
                  <a:pt x="140070" y="907457"/>
                </a:lnTo>
                <a:lnTo>
                  <a:pt x="122057" y="878490"/>
                </a:lnTo>
                <a:lnTo>
                  <a:pt x="105195" y="848838"/>
                </a:lnTo>
                <a:lnTo>
                  <a:pt x="89511" y="818547"/>
                </a:lnTo>
                <a:lnTo>
                  <a:pt x="75027" y="787664"/>
                </a:lnTo>
                <a:lnTo>
                  <a:pt x="61768" y="756236"/>
                </a:lnTo>
                <a:lnTo>
                  <a:pt x="49752" y="724311"/>
                </a:lnTo>
                <a:lnTo>
                  <a:pt x="38999" y="691940"/>
                </a:lnTo>
                <a:lnTo>
                  <a:pt x="29526" y="659171"/>
                </a:lnTo>
                <a:lnTo>
                  <a:pt x="21346" y="626055"/>
                </a:lnTo>
                <a:lnTo>
                  <a:pt x="14472" y="592644"/>
                </a:lnTo>
                <a:lnTo>
                  <a:pt x="8916" y="558989"/>
                </a:lnTo>
                <a:lnTo>
                  <a:pt x="4685" y="525142"/>
                </a:lnTo>
                <a:lnTo>
                  <a:pt x="1786" y="491154"/>
                </a:lnTo>
                <a:lnTo>
                  <a:pt x="224" y="457079"/>
                </a:lnTo>
                <a:lnTo>
                  <a:pt x="0" y="422969"/>
                </a:lnTo>
                <a:lnTo>
                  <a:pt x="1116" y="388877"/>
                </a:lnTo>
                <a:lnTo>
                  <a:pt x="3570" y="354854"/>
                </a:lnTo>
                <a:lnTo>
                  <a:pt x="7358" y="320955"/>
                </a:lnTo>
                <a:lnTo>
                  <a:pt x="12473" y="287229"/>
                </a:lnTo>
                <a:lnTo>
                  <a:pt x="18909" y="253731"/>
                </a:lnTo>
                <a:lnTo>
                  <a:pt x="26654" y="220512"/>
                </a:lnTo>
                <a:lnTo>
                  <a:pt x="35698" y="187622"/>
                </a:lnTo>
                <a:lnTo>
                  <a:pt x="46027" y="155112"/>
                </a:lnTo>
                <a:lnTo>
                  <a:pt x="57623" y="123033"/>
                </a:lnTo>
                <a:lnTo>
                  <a:pt x="70470" y="91434"/>
                </a:lnTo>
                <a:lnTo>
                  <a:pt x="84548" y="60364"/>
                </a:lnTo>
                <a:lnTo>
                  <a:pt x="99835" y="29870"/>
                </a:lnTo>
                <a:lnTo>
                  <a:pt x="116307" y="0"/>
                </a:lnTo>
                <a:lnTo>
                  <a:pt x="182298" y="38100"/>
                </a:lnTo>
                <a:lnTo>
                  <a:pt x="167271" y="65350"/>
                </a:lnTo>
                <a:lnTo>
                  <a:pt x="153325" y="93169"/>
                </a:lnTo>
                <a:lnTo>
                  <a:pt x="140482" y="121513"/>
                </a:lnTo>
                <a:lnTo>
                  <a:pt x="128762" y="150341"/>
                </a:lnTo>
                <a:lnTo>
                  <a:pt x="118183" y="179606"/>
                </a:lnTo>
                <a:lnTo>
                  <a:pt x="108761" y="209264"/>
                </a:lnTo>
                <a:lnTo>
                  <a:pt x="100510" y="239268"/>
                </a:lnTo>
                <a:lnTo>
                  <a:pt x="93444" y="269574"/>
                </a:lnTo>
                <a:lnTo>
                  <a:pt x="87573" y="300134"/>
                </a:lnTo>
                <a:lnTo>
                  <a:pt x="82906" y="330901"/>
                </a:lnTo>
                <a:lnTo>
                  <a:pt x="79451" y="361827"/>
                </a:lnTo>
                <a:lnTo>
                  <a:pt x="77212" y="392865"/>
                </a:lnTo>
                <a:lnTo>
                  <a:pt x="76194" y="423967"/>
                </a:lnTo>
                <a:lnTo>
                  <a:pt x="76398" y="455085"/>
                </a:lnTo>
                <a:lnTo>
                  <a:pt x="77823" y="486171"/>
                </a:lnTo>
                <a:lnTo>
                  <a:pt x="80467" y="517177"/>
                </a:lnTo>
                <a:lnTo>
                  <a:pt x="84327" y="548055"/>
                </a:lnTo>
                <a:lnTo>
                  <a:pt x="89396" y="578758"/>
                </a:lnTo>
                <a:lnTo>
                  <a:pt x="95667" y="609238"/>
                </a:lnTo>
                <a:lnTo>
                  <a:pt x="103129" y="639449"/>
                </a:lnTo>
                <a:lnTo>
                  <a:pt x="111772" y="669343"/>
                </a:lnTo>
                <a:lnTo>
                  <a:pt x="121581" y="698875"/>
                </a:lnTo>
                <a:lnTo>
                  <a:pt x="132543" y="727999"/>
                </a:lnTo>
                <a:lnTo>
                  <a:pt x="144639" y="756671"/>
                </a:lnTo>
                <a:lnTo>
                  <a:pt x="157852" y="784845"/>
                </a:lnTo>
                <a:lnTo>
                  <a:pt x="172161" y="812479"/>
                </a:lnTo>
                <a:lnTo>
                  <a:pt x="187544" y="839530"/>
                </a:lnTo>
                <a:lnTo>
                  <a:pt x="203976" y="865956"/>
                </a:lnTo>
                <a:lnTo>
                  <a:pt x="221434" y="891716"/>
                </a:lnTo>
                <a:lnTo>
                  <a:pt x="239889" y="916771"/>
                </a:lnTo>
                <a:lnTo>
                  <a:pt x="259314" y="941083"/>
                </a:lnTo>
                <a:lnTo>
                  <a:pt x="279679" y="964613"/>
                </a:lnTo>
                <a:lnTo>
                  <a:pt x="300951" y="987325"/>
                </a:lnTo>
                <a:lnTo>
                  <a:pt x="323099" y="1009185"/>
                </a:lnTo>
                <a:lnTo>
                  <a:pt x="346088" y="1030158"/>
                </a:lnTo>
                <a:lnTo>
                  <a:pt x="369882" y="1050213"/>
                </a:lnTo>
                <a:lnTo>
                  <a:pt x="394446" y="1069318"/>
                </a:lnTo>
                <a:lnTo>
                  <a:pt x="419740" y="1087444"/>
                </a:lnTo>
                <a:lnTo>
                  <a:pt x="445727" y="1104562"/>
                </a:lnTo>
                <a:lnTo>
                  <a:pt x="472366" y="1120648"/>
                </a:lnTo>
                <a:close/>
              </a:path>
            </a:pathLst>
          </a:cu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file-code_2A9D8F_1.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8780" y="1676400"/>
            <a:ext cx="914400" cy="9144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161020" y="3200400"/>
            <a:ext cx="31699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3500"/>
              </a:lnSpc>
            </a:pPr>
            <a:r>
              <a:rPr sz="2039" b="1" i="0">
                <a:solidFill>
                  <a:srgbClr val="2A9D8F"/>
                </a:solidFill>
                <a:latin typeface="Arial"/>
              </a:rPr>
              <a:t>Launch of Route</a:t>
            </a:r>
          </a:p>
          <a:p>
            <a:pPr algn="ctr">
              <a:lnSpc>
                <a:spcPct val="103500"/>
              </a:lnSpc>
            </a:pPr>
            <a:r>
              <a:rPr sz="2039" b="1" i="0">
                <a:solidFill>
                  <a:srgbClr val="2A9D8F"/>
                </a:solidFill>
                <a:latin typeface="Arial"/>
              </a:rPr>
              <a:t>Planner API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37220" y="4076700"/>
            <a:ext cx="3124200" cy="182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184404" indent="-184404">
              <a:lnSpc>
                <a:spcPct val="112500"/>
              </a:lnSpc>
              <a:spcBef>
                <a:spcPts val="395"/>
              </a:spcBef>
              <a:buChar char="•"/>
            </a:pPr>
            <a:r>
              <a:rPr sz="1320" b="0" i="0">
                <a:solidFill>
                  <a:srgbClr val="1D2433"/>
                </a:solidFill>
                <a:latin typeface="Arial"/>
              </a:rPr>
              <a:t>Could become the core of our
developer platform</a:t>
            </a:r>
          </a:p>
          <a:p>
            <a:pPr algn="l" marL="184404" indent="-184404">
              <a:lnSpc>
                <a:spcPct val="112500"/>
              </a:lnSpc>
              <a:spcBef>
                <a:spcPts val="395"/>
              </a:spcBef>
              <a:buChar char="•"/>
            </a:pPr>
            <a:r>
              <a:rPr sz="1320" b="0" i="0">
                <a:solidFill>
                  <a:srgbClr val="1D2433"/>
                </a:solidFill>
                <a:latin typeface="Arial"/>
              </a:rPr>
              <a:t>Early customers in three
countries by March 2027</a:t>
            </a:r>
          </a:p>
          <a:p>
            <a:pPr algn="l" marL="184404" indent="-184404">
              <a:lnSpc>
                <a:spcPct val="112500"/>
              </a:lnSpc>
              <a:spcBef>
                <a:spcPts val="395"/>
              </a:spcBef>
              <a:buChar char="•"/>
            </a:pPr>
            <a:r>
              <a:rPr sz="1320" b="0" i="0">
                <a:solidFill>
                  <a:srgbClr val="1D2433"/>
                </a:solidFill>
                <a:latin typeface="Arial"/>
              </a:rPr>
              <a:t>Second release planned for
Q2 2027</a:t>
            </a:r>
          </a:p>
        </p:txBody>
      </p:sp>
      <p:pic>
        <p:nvPicPr>
          <p:cNvPr id="24" name="Picture 23" descr="route_1E3A5F_1.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6370320"/>
            <a:ext cx="274320" cy="27432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99160" y="6416040"/>
            <a:ext cx="1143000" cy="213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500"/>
              </a:lnSpc>
            </a:pPr>
            <a:r>
              <a:rPr sz="1200" b="1" i="0">
                <a:solidFill>
                  <a:srgbClr val="1E3A5F"/>
                </a:solidFill>
                <a:latin typeface="Arial"/>
              </a:rPr>
              <a:t>Waylink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981200" y="6446520"/>
            <a:ext cx="2743200" cy="198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500"/>
              </a:lnSpc>
            </a:pPr>
            <a:r>
              <a:rPr sz="1080" b="1" i="0">
                <a:solidFill>
                  <a:srgbClr val="1E3A5F"/>
                </a:solidFill>
                <a:latin typeface="Arial"/>
              </a:rPr>
              <a:t>Second Half 2026 Results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24400" y="6370320"/>
            <a:ext cx="6096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500"/>
              </a:lnSpc>
            </a:pPr>
            <a:r>
              <a:rPr sz="660" b="0" i="0">
                <a:solidFill>
                  <a:srgbClr val="5E6675"/>
                </a:solidFill>
                <a:latin typeface="Arial"/>
              </a:rPr>
              <a:t>1. Deal still needs the usual sign-offs, including a Tramline shareholder vote.</a:t>
            </a:r>
          </a:p>
          <a:p>
            <a:pPr algn="l">
              <a:lnSpc>
                <a:spcPct val="112500"/>
              </a:lnSpc>
            </a:pPr>
            <a:r>
              <a:rPr sz="660" b="0" i="0">
                <a:solidFill>
                  <a:srgbClr val="5E6675"/>
                </a:solidFill>
                <a:latin typeface="Arial"/>
              </a:rPr>
              <a:t>API = application programming interface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29600" y="6675120"/>
            <a:ext cx="3048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2500"/>
              </a:lnSpc>
            </a:pPr>
            <a:r>
              <a:rPr sz="660" b="0" i="0">
                <a:solidFill>
                  <a:srgbClr val="A7AFBB"/>
                </a:solidFill>
                <a:latin typeface="Arial"/>
              </a:rPr>
              <a:t>Slideration sample · fictional data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430000" y="6446520"/>
            <a:ext cx="304800" cy="198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2500"/>
              </a:lnSpc>
            </a:pPr>
            <a:r>
              <a:rPr sz="960" b="1" i="0">
                <a:solidFill>
                  <a:srgbClr val="1E3A5F"/>
                </a:solidFill>
                <a:latin typeface="Arial"/>
              </a:rPr>
              <a:t>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