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88620" y="320040"/>
            <a:ext cx="1379220" cy="510540"/>
          </a:xfrm>
          <a:prstGeom prst="rect">
            <a:avLst/>
          </a:prstGeom>
          <a:solidFill>
            <a:srgbClr val="1E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2039" b="1" i="0">
                <a:solidFill>
                  <a:srgbClr val="FFFFFF"/>
                </a:solidFill>
                <a:latin typeface="Arial"/>
              </a:rPr>
              <a:t>02-02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27860" y="350520"/>
            <a:ext cx="8001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500"/>
              </a:lnSpc>
            </a:pPr>
            <a:r>
              <a:rPr sz="2280" b="1" i="0">
                <a:solidFill>
                  <a:srgbClr val="1D2433"/>
                </a:solidFill>
                <a:latin typeface="Arial"/>
              </a:rPr>
              <a:t>Logic tree: a worked example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01200" y="304800"/>
            <a:ext cx="2171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1019" b="1" i="0">
                <a:solidFill>
                  <a:srgbClr val="1D2433"/>
                </a:solidFill>
                <a:latin typeface="Arial"/>
              </a:rPr>
              <a:t>FRAMEWORK LIBRARY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01200" y="518160"/>
            <a:ext cx="21717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780" b="0" i="0">
                <a:solidFill>
                  <a:srgbClr val="5E6675"/>
                </a:solidFill>
                <a:latin typeface="Arial"/>
              </a:rPr>
              <a:t>SLIDE TEMPLATE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88620" y="853440"/>
            <a:ext cx="11384280" cy="0"/>
          </a:xfrm>
          <a:prstGeom prst="line">
            <a:avLst/>
          </a:prstGeom>
          <a:ln w="22860">
            <a:solidFill>
              <a:srgbClr val="1D24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388620" y="1005840"/>
            <a:ext cx="1447800" cy="335280"/>
          </a:xfrm>
          <a:prstGeom prst="roundRect">
            <a:avLst>
              <a:gd name="adj" fmla="val 13636"/>
            </a:avLst>
          </a:prstGeom>
          <a:solidFill>
            <a:srgbClr val="F2F4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019" b="1" i="0">
                <a:solidFill>
                  <a:srgbClr val="1D2433"/>
                </a:solidFill>
                <a:latin typeface="Arial"/>
              </a:rPr>
              <a:t>About the 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27860" y="990600"/>
            <a:ext cx="9829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1500"/>
              </a:lnSpc>
            </a:pPr>
            <a:r>
              <a:rPr sz="960" b="0" i="0">
                <a:solidFill>
                  <a:srgbClr val="5E6675"/>
                </a:solidFill>
                <a:latin typeface="Arial"/>
              </a:rPr>
              <a:t>A logic tree breaks a problem into its parts so a team can find the real cause. Each level splits the level above it, with no gaps and no overlaps, until the branches are small enough to test.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0" y="664464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2500"/>
              </a:lnSpc>
            </a:pPr>
            <a:r>
              <a:rPr sz="660" b="0" i="0">
                <a:solidFill>
                  <a:srgbClr val="A7AFBB"/>
                </a:solidFill>
                <a:latin typeface="Arial"/>
              </a:rPr>
              <a:t>Slideration sample · fictional data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1798320"/>
            <a:ext cx="2895600" cy="4419600"/>
          </a:xfrm>
          <a:prstGeom prst="rect">
            <a:avLst/>
          </a:prstGeom>
          <a:solidFill>
            <a:srgbClr val="EDF1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798320"/>
            <a:ext cx="2895600" cy="350520"/>
          </a:xfrm>
          <a:prstGeom prst="rect">
            <a:avLst/>
          </a:prstGeom>
          <a:solidFill>
            <a:srgbClr val="0B2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200" b="1" i="0">
                <a:solidFill>
                  <a:srgbClr val="FFFFFF"/>
                </a:solidFill>
                <a:latin typeface="Arial"/>
              </a:rPr>
              <a:t>Logic tree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2286000"/>
            <a:ext cx="2438400" cy="381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▪  Break the problem into a tree, and find the cause that really drives it. Then decide what to do about that cause.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▪  A logic tree has three levels: the problem to solve, the reasons behind it, and the details under each reason.</a:t>
            </a:r>
          </a:p>
          <a:p>
            <a:pPr algn="l">
              <a:lnSpc>
                <a:spcPct val="135000"/>
              </a:lnSpc>
            </a:pPr>
          </a:p>
          <a:p>
            <a:pPr algn="l">
              <a:lnSpc>
                <a:spcPct val="1350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▪  Keep the levels clean: no repeats, no gaps, and each level at the same depth, so the branches stay consistent.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0" y="3627120"/>
            <a:ext cx="1524000" cy="838200"/>
          </a:xfrm>
          <a:prstGeom prst="rect">
            <a:avLst/>
          </a:prstGeom>
          <a:solidFill>
            <a:srgbClr val="0B2C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140" b="1" i="0">
                <a:solidFill>
                  <a:srgbClr val="FFFFFF"/>
                </a:solidFill>
                <a:latin typeface="Arial"/>
              </a:rPr>
              <a:t>Why are unit</a:t>
            </a:r>
          </a:p>
          <a:p>
            <a:pPr algn="ctr">
              <a:lnSpc>
                <a:spcPct val="112500"/>
              </a:lnSpc>
            </a:pPr>
            <a:r>
              <a:rPr sz="1140" b="1" i="0">
                <a:solidFill>
                  <a:srgbClr val="FFFFFF"/>
                </a:solidFill>
                <a:latin typeface="Arial"/>
              </a:rPr>
              <a:t>sales falling?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000" y="4572000"/>
            <a:ext cx="1524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500"/>
              </a:lnSpc>
            </a:pPr>
            <a:r>
              <a:rPr sz="840" b="0" i="0">
                <a:solidFill>
                  <a:srgbClr val="5E6675"/>
                </a:solidFill>
                <a:latin typeface="Arial"/>
              </a:rPr>
              <a:t>The question to solve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91200" y="2057400"/>
            <a:ext cx="1905000" cy="472440"/>
          </a:xfrm>
          <a:prstGeom prst="rect">
            <a:avLst/>
          </a:prstGeom>
          <a:solidFill>
            <a:srgbClr val="1E7F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140" b="1" i="0">
                <a:solidFill>
                  <a:srgbClr val="FFFFFF"/>
                </a:solidFill>
                <a:latin typeface="Arial"/>
              </a:rPr>
              <a:t>Sales process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91200" y="2606040"/>
            <a:ext cx="19050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500"/>
              </a:lnSpc>
            </a:pPr>
            <a:r>
              <a:rPr sz="840" b="0" i="0">
                <a:solidFill>
                  <a:srgbClr val="5E6675"/>
                </a:solidFill>
                <a:latin typeface="Arial"/>
              </a:rPr>
              <a:t>Main reason 1</a:t>
            </a:r>
          </a:p>
        </p:txBody>
      </p:sp>
      <p:sp>
        <p:nvSpPr>
          <p:cNvPr id="17" name="Freeform 16"/>
          <p:cNvSpPr/>
          <p:nvPr/>
        </p:nvSpPr>
        <p:spPr>
          <a:xfrm>
            <a:off x="5334000" y="2286000"/>
            <a:ext cx="457200" cy="1752600"/>
          </a:xfrm>
          <a:custGeom>
            <a:avLst/>
            <a:gdLst/>
            <a:ahLst/>
            <a:cxnLst/>
            <a:rect l="l" t="t" r="r" b="b"/>
            <a:pathLst>
              <a:path w="457200" h="1752600">
                <a:moveTo>
                  <a:pt x="0" y="1752600"/>
                </a:moveTo>
                <a:lnTo>
                  <a:pt x="228600" y="1752600"/>
                </a:lnTo>
                <a:lnTo>
                  <a:pt x="228600" y="0"/>
                </a:lnTo>
                <a:lnTo>
                  <a:pt x="457200" y="0"/>
                </a:lnTo>
              </a:path>
            </a:pathLst>
          </a:custGeom>
          <a:noFill/>
          <a:ln w="11430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05800" y="173736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1-1 Team structure</a:t>
            </a:r>
          </a:p>
        </p:txBody>
      </p:sp>
      <p:sp>
        <p:nvSpPr>
          <p:cNvPr id="19" name="Freeform 18"/>
          <p:cNvSpPr/>
          <p:nvPr/>
        </p:nvSpPr>
        <p:spPr>
          <a:xfrm>
            <a:off x="7696200" y="1943100"/>
            <a:ext cx="609600" cy="342900"/>
          </a:xfrm>
          <a:custGeom>
            <a:avLst/>
            <a:gdLst/>
            <a:ahLst/>
            <a:cxnLst/>
            <a:rect l="l" t="t" r="r" b="b"/>
            <a:pathLst>
              <a:path w="609600" h="342900">
                <a:moveTo>
                  <a:pt x="0" y="342900"/>
                </a:moveTo>
                <a:lnTo>
                  <a:pt x="304800" y="342900"/>
                </a:lnTo>
                <a:lnTo>
                  <a:pt x="304800" y="0"/>
                </a:lnTo>
                <a:lnTo>
                  <a:pt x="609600" y="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05800" y="228600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1-2 Pitch quality</a:t>
            </a:r>
          </a:p>
        </p:txBody>
      </p:sp>
      <p:sp>
        <p:nvSpPr>
          <p:cNvPr id="21" name="Freeform 20"/>
          <p:cNvSpPr/>
          <p:nvPr/>
        </p:nvSpPr>
        <p:spPr>
          <a:xfrm>
            <a:off x="7696200" y="2286000"/>
            <a:ext cx="609600" cy="205740"/>
          </a:xfrm>
          <a:custGeom>
            <a:avLst/>
            <a:gdLst/>
            <a:ahLst/>
            <a:cxnLst/>
            <a:rect l="l" t="t" r="r" b="b"/>
            <a:pathLst>
              <a:path w="609600" h="205740">
                <a:moveTo>
                  <a:pt x="0" y="0"/>
                </a:moveTo>
                <a:lnTo>
                  <a:pt x="304800" y="0"/>
                </a:lnTo>
                <a:lnTo>
                  <a:pt x="304800" y="205740"/>
                </a:lnTo>
                <a:lnTo>
                  <a:pt x="609600" y="20574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05800" y="283464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1-3 Weak promotions</a:t>
            </a:r>
          </a:p>
        </p:txBody>
      </p:sp>
      <p:sp>
        <p:nvSpPr>
          <p:cNvPr id="23" name="Freeform 22"/>
          <p:cNvSpPr/>
          <p:nvPr/>
        </p:nvSpPr>
        <p:spPr>
          <a:xfrm>
            <a:off x="7696200" y="2286000"/>
            <a:ext cx="609600" cy="754380"/>
          </a:xfrm>
          <a:custGeom>
            <a:avLst/>
            <a:gdLst/>
            <a:ahLst/>
            <a:cxnLst/>
            <a:rect l="l" t="t" r="r" b="b"/>
            <a:pathLst>
              <a:path w="609600" h="754380">
                <a:moveTo>
                  <a:pt x="0" y="0"/>
                </a:moveTo>
                <a:lnTo>
                  <a:pt x="304800" y="0"/>
                </a:lnTo>
                <a:lnTo>
                  <a:pt x="304800" y="754380"/>
                </a:lnTo>
                <a:lnTo>
                  <a:pt x="609600" y="75438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791200" y="3581400"/>
            <a:ext cx="1905000" cy="472440"/>
          </a:xfrm>
          <a:prstGeom prst="rect">
            <a:avLst/>
          </a:prstGeom>
          <a:solidFill>
            <a:srgbClr val="1E7F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140" b="1" i="0">
                <a:solidFill>
                  <a:srgbClr val="FFFFFF"/>
                </a:solidFill>
                <a:latin typeface="Arial"/>
              </a:rPr>
              <a:t>Brand and marketing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91200" y="4130040"/>
            <a:ext cx="19050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500"/>
              </a:lnSpc>
            </a:pPr>
            <a:r>
              <a:rPr sz="840" b="0" i="0">
                <a:solidFill>
                  <a:srgbClr val="5E6675"/>
                </a:solidFill>
                <a:latin typeface="Arial"/>
              </a:rPr>
              <a:t>Main reason 2</a:t>
            </a:r>
          </a:p>
        </p:txBody>
      </p:sp>
      <p:sp>
        <p:nvSpPr>
          <p:cNvPr id="26" name="Freeform 25"/>
          <p:cNvSpPr/>
          <p:nvPr/>
        </p:nvSpPr>
        <p:spPr>
          <a:xfrm>
            <a:off x="5334000" y="3810000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457200" y="0"/>
                </a:lnTo>
              </a:path>
            </a:pathLst>
          </a:custGeom>
          <a:noFill/>
          <a:ln w="11430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05800" y="326136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2-1 Low awareness</a:t>
            </a:r>
          </a:p>
        </p:txBody>
      </p:sp>
      <p:sp>
        <p:nvSpPr>
          <p:cNvPr id="28" name="Freeform 27"/>
          <p:cNvSpPr/>
          <p:nvPr/>
        </p:nvSpPr>
        <p:spPr>
          <a:xfrm>
            <a:off x="7696200" y="3467100"/>
            <a:ext cx="609600" cy="342900"/>
          </a:xfrm>
          <a:custGeom>
            <a:avLst/>
            <a:gdLst/>
            <a:ahLst/>
            <a:cxnLst/>
            <a:rect l="l" t="t" r="r" b="b"/>
            <a:pathLst>
              <a:path w="609600" h="342900">
                <a:moveTo>
                  <a:pt x="0" y="342900"/>
                </a:moveTo>
                <a:lnTo>
                  <a:pt x="304800" y="342900"/>
                </a:lnTo>
                <a:lnTo>
                  <a:pt x="304800" y="0"/>
                </a:lnTo>
                <a:lnTo>
                  <a:pt x="609600" y="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305800" y="381000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2-2 Packaging appeal</a:t>
            </a:r>
          </a:p>
        </p:txBody>
      </p:sp>
      <p:sp>
        <p:nvSpPr>
          <p:cNvPr id="30" name="Freeform 29"/>
          <p:cNvSpPr/>
          <p:nvPr/>
        </p:nvSpPr>
        <p:spPr>
          <a:xfrm>
            <a:off x="7696200" y="3810000"/>
            <a:ext cx="609600" cy="205740"/>
          </a:xfrm>
          <a:custGeom>
            <a:avLst/>
            <a:gdLst/>
            <a:ahLst/>
            <a:cxnLst/>
            <a:rect l="l" t="t" r="r" b="b"/>
            <a:pathLst>
              <a:path w="609600" h="205740">
                <a:moveTo>
                  <a:pt x="0" y="0"/>
                </a:moveTo>
                <a:lnTo>
                  <a:pt x="304800" y="0"/>
                </a:lnTo>
                <a:lnTo>
                  <a:pt x="304800" y="205740"/>
                </a:lnTo>
                <a:lnTo>
                  <a:pt x="609600" y="20574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305800" y="435864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2-3 Unclear need</a:t>
            </a:r>
          </a:p>
        </p:txBody>
      </p:sp>
      <p:sp>
        <p:nvSpPr>
          <p:cNvPr id="32" name="Freeform 31"/>
          <p:cNvSpPr/>
          <p:nvPr/>
        </p:nvSpPr>
        <p:spPr>
          <a:xfrm>
            <a:off x="7696200" y="3810000"/>
            <a:ext cx="609600" cy="754380"/>
          </a:xfrm>
          <a:custGeom>
            <a:avLst/>
            <a:gdLst/>
            <a:ahLst/>
            <a:cxnLst/>
            <a:rect l="l" t="t" r="r" b="b"/>
            <a:pathLst>
              <a:path w="609600" h="754380">
                <a:moveTo>
                  <a:pt x="0" y="0"/>
                </a:moveTo>
                <a:lnTo>
                  <a:pt x="304800" y="0"/>
                </a:lnTo>
                <a:lnTo>
                  <a:pt x="304800" y="754380"/>
                </a:lnTo>
                <a:lnTo>
                  <a:pt x="609600" y="75438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791200" y="5105400"/>
            <a:ext cx="1905000" cy="472440"/>
          </a:xfrm>
          <a:prstGeom prst="rect">
            <a:avLst/>
          </a:prstGeom>
          <a:solidFill>
            <a:srgbClr val="1E7F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1140" b="1" i="0">
                <a:solidFill>
                  <a:srgbClr val="FFFFFF"/>
                </a:solidFill>
                <a:latin typeface="Arial"/>
              </a:rPr>
              <a:t>Product itself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91200" y="5654040"/>
            <a:ext cx="1905000" cy="198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2500"/>
              </a:lnSpc>
            </a:pPr>
            <a:r>
              <a:rPr sz="840" b="0" i="0">
                <a:solidFill>
                  <a:srgbClr val="5E6675"/>
                </a:solidFill>
                <a:latin typeface="Arial"/>
              </a:rPr>
              <a:t>Main reason 3</a:t>
            </a:r>
          </a:p>
        </p:txBody>
      </p:sp>
      <p:sp>
        <p:nvSpPr>
          <p:cNvPr id="35" name="Freeform 34"/>
          <p:cNvSpPr/>
          <p:nvPr/>
        </p:nvSpPr>
        <p:spPr>
          <a:xfrm>
            <a:off x="5334000" y="4038600"/>
            <a:ext cx="457200" cy="1295400"/>
          </a:xfrm>
          <a:custGeom>
            <a:avLst/>
            <a:gdLst/>
            <a:ahLst/>
            <a:cxnLst/>
            <a:rect l="l" t="t" r="r" b="b"/>
            <a:pathLst>
              <a:path w="457200" h="1295400">
                <a:moveTo>
                  <a:pt x="0" y="0"/>
                </a:moveTo>
                <a:lnTo>
                  <a:pt x="228600" y="0"/>
                </a:lnTo>
                <a:lnTo>
                  <a:pt x="228600" y="1295400"/>
                </a:lnTo>
                <a:lnTo>
                  <a:pt x="457200" y="1295400"/>
                </a:lnTo>
              </a:path>
            </a:pathLst>
          </a:custGeom>
          <a:noFill/>
          <a:ln w="11430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305800" y="478536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3-1 Seasonal demand</a:t>
            </a:r>
          </a:p>
        </p:txBody>
      </p:sp>
      <p:sp>
        <p:nvSpPr>
          <p:cNvPr id="37" name="Freeform 36"/>
          <p:cNvSpPr/>
          <p:nvPr/>
        </p:nvSpPr>
        <p:spPr>
          <a:xfrm>
            <a:off x="7696200" y="4991100"/>
            <a:ext cx="609600" cy="342900"/>
          </a:xfrm>
          <a:custGeom>
            <a:avLst/>
            <a:gdLst/>
            <a:ahLst/>
            <a:cxnLst/>
            <a:rect l="l" t="t" r="r" b="b"/>
            <a:pathLst>
              <a:path w="609600" h="342900">
                <a:moveTo>
                  <a:pt x="0" y="342900"/>
                </a:moveTo>
                <a:lnTo>
                  <a:pt x="304800" y="342900"/>
                </a:lnTo>
                <a:lnTo>
                  <a:pt x="304800" y="0"/>
                </a:lnTo>
                <a:lnTo>
                  <a:pt x="609600" y="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305800" y="533400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3-2 Quality complaints</a:t>
            </a:r>
          </a:p>
        </p:txBody>
      </p:sp>
      <p:sp>
        <p:nvSpPr>
          <p:cNvPr id="39" name="Freeform 38"/>
          <p:cNvSpPr/>
          <p:nvPr/>
        </p:nvSpPr>
        <p:spPr>
          <a:xfrm>
            <a:off x="7696200" y="5334000"/>
            <a:ext cx="609600" cy="205740"/>
          </a:xfrm>
          <a:custGeom>
            <a:avLst/>
            <a:gdLst/>
            <a:ahLst/>
            <a:cxnLst/>
            <a:rect l="l" t="t" r="r" b="b"/>
            <a:pathLst>
              <a:path w="609600" h="205740">
                <a:moveTo>
                  <a:pt x="0" y="0"/>
                </a:moveTo>
                <a:lnTo>
                  <a:pt x="304800" y="0"/>
                </a:lnTo>
                <a:lnTo>
                  <a:pt x="304800" y="205740"/>
                </a:lnTo>
                <a:lnTo>
                  <a:pt x="609600" y="20574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305800" y="5882640"/>
            <a:ext cx="2895600" cy="411480"/>
          </a:xfrm>
          <a:prstGeom prst="rect">
            <a:avLst/>
          </a:prstGeom>
          <a:noFill/>
          <a:ln w="11430">
            <a:solidFill>
              <a:srgbClr val="5E667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6200" rIns="76200"/>
          <a:lstStyle/>
          <a:p>
            <a:pPr algn="ctr">
              <a:lnSpc>
                <a:spcPct val="112500"/>
              </a:lnSpc>
            </a:pPr>
            <a:r>
              <a:rPr sz="960" b="0" i="0">
                <a:solidFill>
                  <a:srgbClr val="1D2433"/>
                </a:solidFill>
                <a:latin typeface="Arial"/>
              </a:rPr>
              <a:t>3-3 Fewer shelf slots</a:t>
            </a:r>
          </a:p>
        </p:txBody>
      </p:sp>
      <p:sp>
        <p:nvSpPr>
          <p:cNvPr id="41" name="Freeform 40"/>
          <p:cNvSpPr/>
          <p:nvPr/>
        </p:nvSpPr>
        <p:spPr>
          <a:xfrm>
            <a:off x="7696200" y="5334000"/>
            <a:ext cx="609600" cy="754380"/>
          </a:xfrm>
          <a:custGeom>
            <a:avLst/>
            <a:gdLst/>
            <a:ahLst/>
            <a:cxnLst/>
            <a:rect l="l" t="t" r="r" b="b"/>
            <a:pathLst>
              <a:path w="609600" h="754380">
                <a:moveTo>
                  <a:pt x="0" y="0"/>
                </a:moveTo>
                <a:lnTo>
                  <a:pt x="304800" y="0"/>
                </a:lnTo>
                <a:lnTo>
                  <a:pt x="304800" y="754380"/>
                </a:lnTo>
                <a:lnTo>
                  <a:pt x="609600" y="754380"/>
                </a:lnTo>
              </a:path>
            </a:pathLst>
          </a:custGeom>
          <a:noFill/>
          <a:ln w="9144">
            <a:solidFill>
              <a:srgbClr val="5E667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