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2640" b="0" i="0">
                <a:solidFill>
                  <a:srgbClr val="1E8A4C"/>
                </a:solidFill>
                <a:latin typeface="Arial"/>
              </a:rPr>
              <a:t>Results 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0" y="2286000"/>
            <a:ext cx="228600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540" b="0" i="0">
                <a:solidFill>
                  <a:srgbClr val="A9B3AE"/>
                </a:solidFill>
                <a:latin typeface="Arial"/>
              </a:rPr>
              <a:t>Copyright © 2028 Northlake. All rights reserved.</a:t>
            </a:r>
          </a:p>
        </p:txBody>
      </p:sp>
      <p:sp>
        <p:nvSpPr>
          <p:cNvPr id="4" name="Oval 3"/>
          <p:cNvSpPr/>
          <p:nvPr/>
        </p:nvSpPr>
        <p:spPr>
          <a:xfrm>
            <a:off x="579120" y="1584960"/>
            <a:ext cx="106680" cy="106680"/>
          </a:xfrm>
          <a:prstGeom prst="ellipse">
            <a:avLst/>
          </a:prstGeom>
          <a:solidFill>
            <a:srgbClr val="1E8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524000"/>
            <a:ext cx="9906000" cy="259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439" b="0" i="0">
                <a:solidFill>
                  <a:srgbClr val="1E8A4C"/>
                </a:solidFill>
                <a:latin typeface="Arial"/>
              </a:rPr>
              <a:t>Nordic firms have fallen behind on automation, yet nobody has won this race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859280"/>
            <a:ext cx="1524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200" b="0" i="0">
                <a:solidFill>
                  <a:srgbClr val="1E8A4C"/>
                </a:solidFill>
                <a:latin typeface="Arial"/>
              </a:rPr>
              <a:t>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3480" y="1859280"/>
            <a:ext cx="914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1500"/>
              </a:lnSpc>
            </a:pPr>
            <a:r>
              <a:rPr sz="1200" b="0" i="0">
                <a:solidFill>
                  <a:srgbClr val="1E8A4C"/>
                </a:solidFill>
                <a:latin typeface="Arial"/>
              </a:rPr>
              <a:t>Only 18% are actively using it; 32% are still at the trial stage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118360"/>
            <a:ext cx="1524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200" b="0" i="0">
                <a:solidFill>
                  <a:srgbClr val="1F2622"/>
                </a:solidFill>
                <a:latin typeface="Arial"/>
              </a:rPr>
              <a:t>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3480" y="2118360"/>
            <a:ext cx="914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1500"/>
              </a:lnSpc>
            </a:pPr>
            <a:r>
              <a:rPr sz="1200" b="0" i="0">
                <a:solidFill>
                  <a:srgbClr val="1F2622"/>
                </a:solidFill>
                <a:latin typeface="Arial"/>
              </a:rPr>
              <a:t>But: the Nordics sit level with Germany (19%) and well ahead of Japan (10%). Only Korea is far ahead, with nearly 9 in 10 firms active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06040"/>
            <a:ext cx="1524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200" b="0" i="0">
                <a:solidFill>
                  <a:srgbClr val="1F2622"/>
                </a:solidFill>
                <a:latin typeface="Arial"/>
              </a:rPr>
              <a:t>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3480" y="2606040"/>
            <a:ext cx="914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1500"/>
              </a:lnSpc>
            </a:pPr>
            <a:r>
              <a:rPr sz="1200" b="0" i="0">
                <a:solidFill>
                  <a:srgbClr val="1F2622"/>
                </a:solidFill>
                <a:latin typeface="Arial"/>
              </a:rPr>
              <a:t>Nordic technology, media and telecom firms include many active users, while industrial and financial firms score low</a:t>
            </a:r>
          </a:p>
        </p:txBody>
      </p:sp>
      <p:sp>
        <p:nvSpPr>
          <p:cNvPr id="12" name="Oval 11"/>
          <p:cNvSpPr/>
          <p:nvPr/>
        </p:nvSpPr>
        <p:spPr>
          <a:xfrm>
            <a:off x="579120" y="3261360"/>
            <a:ext cx="106680" cy="106680"/>
          </a:xfrm>
          <a:prstGeom prst="ellipse">
            <a:avLst/>
          </a:prstGeom>
          <a:solidFill>
            <a:srgbClr val="1E8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3200400"/>
            <a:ext cx="9906000" cy="259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439" b="0" i="0">
                <a:solidFill>
                  <a:srgbClr val="1E8A4C"/>
                </a:solidFill>
                <a:latin typeface="Arial"/>
              </a:rPr>
              <a:t>On automation, what happens at the top decides the rest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535680"/>
            <a:ext cx="1524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200" b="0" i="0">
                <a:solidFill>
                  <a:srgbClr val="1F2622"/>
                </a:solidFill>
                <a:latin typeface="Arial"/>
              </a:rPr>
              <a:t>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3480" y="3535680"/>
            <a:ext cx="914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1500"/>
              </a:lnSpc>
            </a:pPr>
            <a:r>
              <a:rPr sz="1200" b="0" i="0">
                <a:solidFill>
                  <a:srgbClr val="1F2622"/>
                </a:solidFill>
                <a:latin typeface="Arial"/>
              </a:rPr>
              <a:t>Active users stand out on three dimensions of structure and culture, as a new study shows: short, fast cycles, active “pull” from management, and cross-team working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4023360"/>
            <a:ext cx="1524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200" b="0" i="0">
                <a:solidFill>
                  <a:srgbClr val="1E8A4C"/>
                </a:solidFill>
                <a:latin typeface="Arial"/>
              </a:rPr>
              <a:t>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73480" y="4023360"/>
            <a:ext cx="914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1500"/>
              </a:lnSpc>
            </a:pPr>
            <a:r>
              <a:rPr sz="1200" b="0" i="0">
                <a:solidFill>
                  <a:srgbClr val="1E8A4C"/>
                </a:solidFill>
                <a:latin typeface="Arial"/>
              </a:rPr>
              <a:t>Nordic firms have nearly 70% longer innovation cycles than Korean firms</a:t>
            </a:r>
          </a:p>
        </p:txBody>
      </p:sp>
      <p:sp>
        <p:nvSpPr>
          <p:cNvPr id="18" name="Oval 17"/>
          <p:cNvSpPr/>
          <p:nvPr/>
        </p:nvSpPr>
        <p:spPr>
          <a:xfrm>
            <a:off x="579120" y="4785360"/>
            <a:ext cx="106680" cy="106680"/>
          </a:xfrm>
          <a:prstGeom prst="ellipse">
            <a:avLst/>
          </a:prstGeom>
          <a:solidFill>
            <a:srgbClr val="1E8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4724400"/>
            <a:ext cx="9906000" cy="259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439" b="0" i="0">
                <a:solidFill>
                  <a:srgbClr val="1E8A4C"/>
                </a:solidFill>
                <a:latin typeface="Arial"/>
              </a:rPr>
              <a:t>Call to action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059680"/>
            <a:ext cx="1524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200" b="0" i="0">
                <a:solidFill>
                  <a:srgbClr val="1F2622"/>
                </a:solidFill>
                <a:latin typeface="Arial"/>
              </a:rPr>
              <a:t>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73480" y="5059680"/>
            <a:ext cx="91440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1500"/>
              </a:lnSpc>
            </a:pPr>
            <a:r>
              <a:rPr sz="1200" b="0" i="0">
                <a:solidFill>
                  <a:srgbClr val="1F2622"/>
                </a:solidFill>
                <a:latin typeface="Arial"/>
              </a:rPr>
              <a:t>Public programmes, good infrastructure, skills and a business-friendly setting all help but are not enough: managers need to change how their teams work to become active users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77600" y="6522720"/>
            <a:ext cx="381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2500"/>
              </a:lnSpc>
            </a:pPr>
            <a:r>
              <a:rPr sz="780" b="0" i="0">
                <a:solidFill>
                  <a:srgbClr val="1F2622"/>
                </a:solidFill>
                <a:latin typeface="Arial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664464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2500"/>
              </a:lnSpc>
            </a:pPr>
            <a:r>
              <a:rPr sz="660" b="0" i="0">
                <a:solidFill>
                  <a:srgbClr val="A9B3AE"/>
                </a:solidFill>
                <a:latin typeface="Arial"/>
              </a:rPr>
              <a:t>Slideration sample · fictional data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